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9" r:id="rId3"/>
    <p:sldId id="260" r:id="rId4"/>
    <p:sldId id="262" r:id="rId5"/>
    <p:sldId id="258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88" autoAdjust="0"/>
    <p:restoredTop sz="94648" autoAdjust="0"/>
  </p:normalViewPr>
  <p:slideViewPr>
    <p:cSldViewPr snapToGrid="0" snapToObjects="1">
      <p:cViewPr varScale="1">
        <p:scale>
          <a:sx n="99" d="100"/>
          <a:sy n="99" d="100"/>
        </p:scale>
        <p:origin x="200" y="6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B6771-ECF9-704D-A5BD-4D91FF41BC35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70672-1F05-484B-A69F-E6C90F3110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861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70672-1F05-484B-A69F-E6C90F31100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844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70672-1F05-484B-A69F-E6C90F31100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692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70672-1F05-484B-A69F-E6C90F31100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56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37D8D2-64B6-434F-B27A-B21BA88B2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B3875BC-81D8-194C-A73C-F05DC4E0A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1B18EC-449C-6A4D-9B9A-8074D7F3B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3AC1-E6E9-C340-B68D-F181A34999A4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D20BEA-A37E-5247-9904-F0F36E5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3BC344-16F8-9343-ACC9-7136AA3E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03A-078A-0B46-A15A-4DD0856818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9A723B-F769-4941-99BE-D476BBFD0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3A6B60-70E1-F443-8768-3C6308115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908B73-DC82-AF44-BC12-DB9EE4738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3AC1-E6E9-C340-B68D-F181A34999A4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84E4C7-DC20-8C40-ADAF-27ED4C91B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B4C3D-307E-D743-B314-F31941D80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03A-078A-0B46-A15A-4DD0856818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24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44DC23-7D39-0C47-88B6-C0CFA16168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E33629F-D98A-BB48-A313-FF2FF62AB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D156B0-6932-614D-8052-8507A1172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3AC1-E6E9-C340-B68D-F181A34999A4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1B85CE-2A97-DF4D-8F59-F89366219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F55DBB-86F9-8144-9834-C273B10C8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03A-078A-0B46-A15A-4DD0856818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967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1538E-6779-9F4F-9648-39BE0DDBD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971A2F-60DB-3741-A74A-D58D8F5BE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ACD224-34A6-6044-833D-8B1EF354F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3AC1-E6E9-C340-B68D-F181A34999A4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85828C-B36A-0A48-A0E9-62094633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1ABBA2-0B7B-964F-8577-66381676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03A-078A-0B46-A15A-4DD0856818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204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3B421-5329-0948-B113-9CE59583B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3A1CD7-CEA6-0541-A983-205AE810C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125E3-D2D8-BF46-A306-CB06145A3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3AC1-E6E9-C340-B68D-F181A34999A4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C8B97C-B608-084C-8EC5-54CE9C280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158BBD-293E-2F42-BEF7-D786D253E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03A-078A-0B46-A15A-4DD0856818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584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13B37-009C-BB4D-9B2F-8D48BBF2C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3541DD-2115-724F-86C9-992AAF3C1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4C01C5-60C9-AF4E-BC1F-C623719DC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CBB9DF-852A-FD4E-B2F8-9564DF9BB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3AC1-E6E9-C340-B68D-F181A34999A4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7FA9ED-FF33-5648-9D47-417691F92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FCCCE2-F17A-D74D-8392-6EAE659D4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03A-078A-0B46-A15A-4DD0856818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31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D15D0-89DF-F545-A2C9-3AEC2D8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44480E-F4E5-4F49-AA09-3C4F7BEDD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6699F0-6705-B84C-8CB1-8E7D3CE9E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86E7F8-3765-834E-8104-E6626D416D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2EACA82-FFA7-A64F-B571-E8B42FACC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42B78C-0B42-6143-995A-2145EF95F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3AC1-E6E9-C340-B68D-F181A34999A4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12A668-62CC-994C-8A93-C41C6A7B0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B938E6F-55E5-9140-BE81-3ACE56A41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03A-078A-0B46-A15A-4DD0856818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0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1AA781-9202-B74F-9328-1AF53029E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CB0AE5D-E370-4A4C-8AB8-0535AA6C4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3AC1-E6E9-C340-B68D-F181A34999A4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FD29849-BD79-E045-997F-0EB12C3DC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B98377-EED2-0C4D-899F-E37AEE0BF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03A-078A-0B46-A15A-4DD0856818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96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35A542B-9E8E-9C4C-9F35-FBAA45A81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3AC1-E6E9-C340-B68D-F181A34999A4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F30B7D6-9A13-CA40-B769-AB43D41B5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5AF6DE-E980-394A-B526-BAB65C271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03A-078A-0B46-A15A-4DD0856818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43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9740C-E306-1D47-A3CB-B6FFA358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E70719-BB09-F74C-9DBE-DB0D89FFB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785556-C944-DE44-A648-3E02EF9E7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9ED0CE-A528-2648-9FD7-E7D581838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3AC1-E6E9-C340-B68D-F181A34999A4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B362B3-8CCC-4940-BA79-8074A71F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414727-BB6F-9849-AF4B-DC103A2C7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03A-078A-0B46-A15A-4DD0856818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371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15DF3-65CB-864F-8ADE-99C835D9A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732ADB3-6078-2E48-B2C8-56CEC0677E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4A3741-F192-3F4F-9A78-57498EE69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E9DF21-BC19-AC46-A4E2-749E1B4B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3AC1-E6E9-C340-B68D-F181A34999A4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DBCCB8-A7AC-2D40-BCE2-9399F2FE8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09918D-E490-F647-9152-9509D6E41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003A-078A-0B46-A15A-4DD0856818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993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BF4CB-24D2-684D-863A-D8A78D3FB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9E865B-E012-A943-B8AD-3D2EA6EC6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F8B094-6D7D-0645-ABB9-0F99D4068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33AC1-E6E9-C340-B68D-F181A34999A4}" type="datetimeFigureOut">
              <a:rPr lang="ru-RU" smtClean="0"/>
              <a:pPr/>
              <a:t>12.05.2023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09C30F-AD40-3C4D-8314-AAB03375CE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9BAF17-D4B4-1C4B-9A92-4134E0BB2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8003A-078A-0B46-A15A-4DD08568181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04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hyperlink" Target="http://&#1079;&#1076;&#1086;&#1088;&#1086;&#1074;&#1086;&#1077;-&#1087;&#1080;&#1090;&#1072;&#1085;&#1080;&#1077;.&#1088;&#1092;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://&#1096;&#1082;&#1086;&#1083;&#1072;.&#1079;&#1076;&#1086;&#1088;&#1086;&#1074;&#1086;&#1077;-&#1087;&#1080;&#1090;&#1072;&#1085;&#1080;&#1077;.&#1088;&#1092;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&#1096;&#1082;&#1086;&#1083;&#1072;.&#1079;&#1076;&#1086;&#1088;&#1086;&#1074;&#1086;&#1077;-&#1087;&#1080;&#1090;&#1072;&#1085;&#1080;&#1077;.&#1088;&#1092;/vanya-i-gosha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hyperlink" Target="https://resh.edu.ru/subject/lesson/7929/start/307518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rosv.ru/static/zozh/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983D3-1FE8-3D40-9522-67A524C43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075" y="3131746"/>
            <a:ext cx="11311848" cy="2549351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программы в области здорового питания: </a:t>
            </a:r>
            <a:br>
              <a:rPr lang="ru-RU" sz="3600" b="1" dirty="0"/>
            </a:br>
            <a:br>
              <a:rPr lang="ru-RU" sz="3600" b="1" dirty="0"/>
            </a:br>
            <a:r>
              <a:rPr lang="ru-RU" sz="4000" b="1" i="1" dirty="0">
                <a:solidFill>
                  <a:srgbClr val="C00000"/>
                </a:solidFill>
              </a:rPr>
              <a:t>рекомендованные методические материалы и ресурсы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6354E7-9350-3843-8BA8-647D007D0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579" y="881406"/>
            <a:ext cx="9582091" cy="23754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Межрегиональный фестиваль «Футбол – школа жизни»</a:t>
            </a:r>
          </a:p>
          <a:p>
            <a:pPr algn="l">
              <a:lnSpc>
                <a:spcPct val="100000"/>
              </a:lnSpc>
            </a:pP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ru-RU" sz="2800" dirty="0"/>
              <a:t>Материалы ФГБУН «ФИЦ питания и биотехнологии»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4F6B8B-189A-E24D-9C07-C149A14B11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92" b="18157"/>
          <a:stretch/>
        </p:blipFill>
        <p:spPr>
          <a:xfrm>
            <a:off x="10314447" y="1693097"/>
            <a:ext cx="1171466" cy="10697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659075-F9BC-BC42-9875-60A72DA9F3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47" t="14756" r="10814" b="14310"/>
          <a:stretch/>
        </p:blipFill>
        <p:spPr>
          <a:xfrm>
            <a:off x="10267174" y="660708"/>
            <a:ext cx="1266012" cy="103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74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655" y="0"/>
            <a:ext cx="11027229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+mn-lt"/>
              </a:rPr>
              <a:t>Федеральный проект </a:t>
            </a:r>
            <a:br>
              <a:rPr lang="en-US" sz="2800" b="1" dirty="0">
                <a:latin typeface="+mn-lt"/>
              </a:rPr>
            </a:br>
            <a:r>
              <a:rPr lang="ru-RU" sz="2800" b="1" dirty="0">
                <a:latin typeface="+mn-lt"/>
              </a:rPr>
              <a:t>«Укрепление общественного здоровья» </a:t>
            </a:r>
            <a:br>
              <a:rPr lang="en-US" sz="2800" b="1" dirty="0">
                <a:latin typeface="+mn-lt"/>
              </a:rPr>
            </a:br>
            <a:r>
              <a:rPr lang="ru-RU" sz="2800" b="1" dirty="0">
                <a:latin typeface="+mn-lt"/>
              </a:rPr>
              <a:t>нацпроекта «Демография»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6FB016-83D6-EF4A-9CBE-D9EBDA603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971" y="0"/>
            <a:ext cx="1846218" cy="1326305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64" y="2120370"/>
            <a:ext cx="8351007" cy="45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64" y="0"/>
            <a:ext cx="1253967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875" y="1554478"/>
            <a:ext cx="44005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233875" y="2059303"/>
            <a:ext cx="44005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2">
            <a:extLst>
              <a:ext uri="{FF2B5EF4-FFF2-40B4-BE49-F238E27FC236}">
                <a16:creationId xmlns:a16="http://schemas.microsoft.com/office/drawing/2014/main" id="{DF8AB67C-5DAA-764B-8420-5FEBD0B76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7082" y="1554478"/>
            <a:ext cx="3766489" cy="633882"/>
          </a:xfr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/>
              <a:t>Простая и доступная информация о принципах здорового питания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DF8AB67C-5DAA-764B-8420-5FEBD0B761F0}"/>
              </a:ext>
            </a:extLst>
          </p:cNvPr>
          <p:cNvSpPr txBox="1">
            <a:spLocks/>
          </p:cNvSpPr>
          <p:nvPr/>
        </p:nvSpPr>
        <p:spPr>
          <a:xfrm>
            <a:off x="8377082" y="2458942"/>
            <a:ext cx="3766489" cy="633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Рекомендации как составить здоровый рацион на каждый день</a:t>
            </a:r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DF8AB67C-5DAA-764B-8420-5FEBD0B761F0}"/>
              </a:ext>
            </a:extLst>
          </p:cNvPr>
          <p:cNvSpPr txBox="1">
            <a:spLocks/>
          </p:cNvSpPr>
          <p:nvPr/>
        </p:nvSpPr>
        <p:spPr>
          <a:xfrm>
            <a:off x="8364071" y="3346446"/>
            <a:ext cx="3766489" cy="633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Интерактивная книга рецептов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DF8AB67C-5DAA-764B-8420-5FEBD0B761F0}"/>
              </a:ext>
            </a:extLst>
          </p:cNvPr>
          <p:cNvSpPr txBox="1">
            <a:spLocks/>
          </p:cNvSpPr>
          <p:nvPr/>
        </p:nvSpPr>
        <p:spPr>
          <a:xfrm>
            <a:off x="8364071" y="4210800"/>
            <a:ext cx="3766489" cy="9797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ea typeface="+mn-ea"/>
                <a:cs typeface="+mn-cs"/>
              </a:rPr>
              <a:t>Достоверная и актуальная информация о составе и пищевой ценности продуктов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77082" y="5431740"/>
            <a:ext cx="375347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Доступ здесь:</a:t>
            </a:r>
          </a:p>
          <a:p>
            <a:pPr algn="ctr"/>
            <a:r>
              <a:rPr lang="en-US" dirty="0">
                <a:hlinkClick r:id="rId7"/>
              </a:rPr>
              <a:t>http://</a:t>
            </a:r>
            <a:r>
              <a:rPr lang="ru-RU" dirty="0" err="1">
                <a:hlinkClick r:id="rId7"/>
              </a:rPr>
              <a:t>здоровое-питание.рф</a:t>
            </a:r>
            <a:r>
              <a:rPr lang="ru-RU" dirty="0"/>
              <a:t> </a:t>
            </a:r>
            <a:endParaRPr lang="ru-RU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7791450" y="634181"/>
            <a:ext cx="44005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040" y="634181"/>
            <a:ext cx="3992179" cy="613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403987" y="0"/>
            <a:ext cx="5082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Школа здорового  питания 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1450" y="110961"/>
            <a:ext cx="44005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8362334" y="1481902"/>
            <a:ext cx="3583859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Короткие видеолекции  от лучших специалистов в области питания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77082" y="2978552"/>
            <a:ext cx="358385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Инфографика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8377082" y="3645450"/>
            <a:ext cx="358385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Интервью с экспертами-медиками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77082" y="4628347"/>
            <a:ext cx="3583859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Доступ к материалам школы здесь:</a:t>
            </a:r>
          </a:p>
          <a:p>
            <a:pPr algn="ctr"/>
            <a:r>
              <a:rPr lang="en-US" dirty="0">
                <a:hlinkClick r:id="rId4"/>
              </a:rPr>
              <a:t>http://</a:t>
            </a:r>
            <a:r>
              <a:rPr lang="ru-RU" dirty="0" err="1">
                <a:hlinkClick r:id="rId4"/>
              </a:rPr>
              <a:t>Школа.здоровое-питание.рф</a:t>
            </a:r>
            <a:r>
              <a:rPr lang="ru-RU" dirty="0"/>
              <a:t> </a:t>
            </a:r>
            <a:endParaRPr lang="ru-RU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9322" y="732494"/>
            <a:ext cx="4009776" cy="592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7791450" y="634181"/>
            <a:ext cx="44005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03987" y="0"/>
            <a:ext cx="5082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/>
              <a:t>Школа здорового  питания 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91450" y="110961"/>
            <a:ext cx="44005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535678" y="2832848"/>
            <a:ext cx="475580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Просто и доступно  о самых важных темах в питании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35678" y="5594011"/>
            <a:ext cx="475580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Доступ к мультфильмам здесь:</a:t>
            </a:r>
          </a:p>
          <a:p>
            <a:pPr algn="ctr"/>
            <a:r>
              <a:rPr lang="en-US" dirty="0">
                <a:hlinkClick r:id="rId3"/>
              </a:rPr>
              <a:t>http://</a:t>
            </a:r>
            <a:r>
              <a:rPr lang="ru-RU" dirty="0" err="1">
                <a:hlinkClick r:id="rId3"/>
              </a:rPr>
              <a:t>Школа.здоровое-питание.рф</a:t>
            </a:r>
            <a:r>
              <a:rPr lang="ru-RU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vanya-i-gosha</a:t>
            </a:r>
            <a:r>
              <a:rPr lang="ru-RU" dirty="0"/>
              <a:t> 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424" y="559976"/>
            <a:ext cx="4131006" cy="629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1324" y="559976"/>
            <a:ext cx="3923776" cy="227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535678" y="4777281"/>
            <a:ext cx="475580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Созданы специалистами </a:t>
            </a:r>
            <a:r>
              <a:rPr lang="ru-RU" b="1" dirty="0" err="1"/>
              <a:t>Роспотребнадзора</a:t>
            </a:r>
            <a:r>
              <a:rPr lang="ru-RU" b="1" dirty="0"/>
              <a:t> и ФГБУН «ФИЦ питания и биотехнологии»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35678" y="3702458"/>
            <a:ext cx="480002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/>
              <a:t>Легкое и удобное использование </a:t>
            </a:r>
          </a:p>
          <a:p>
            <a:pPr algn="ctr"/>
            <a:r>
              <a:rPr lang="ru-RU" b="1" dirty="0"/>
              <a:t>в образовательном процессе, не требует методической поддержки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F8AB67C-5DAA-764B-8420-5FEBD0B76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2033" y="1768659"/>
            <a:ext cx="6359505" cy="1257300"/>
          </a:xfr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latin typeface="+mj-lt"/>
              </a:rPr>
              <a:t>Урок в формате видео-сюжетов разработан АНО «Национальные приоритеты» совместно с ФГБУН «ФИЦ питания и биотехнологии», </a:t>
            </a:r>
            <a:r>
              <a:rPr lang="ru-RU" sz="1800" b="1" dirty="0" err="1">
                <a:latin typeface="+mj-lt"/>
              </a:rPr>
              <a:t>Роспотребнадзором</a:t>
            </a:r>
            <a:r>
              <a:rPr lang="ru-RU" sz="1800" b="1" dirty="0">
                <a:latin typeface="+mj-lt"/>
              </a:rPr>
              <a:t> и ГК «Просвещение»</a:t>
            </a:r>
            <a:endParaRPr lang="ru-RU" b="1" dirty="0">
              <a:latin typeface="+mj-lt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19CE7A3-8F6E-F94A-9A0E-53A31EDA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33" y="-371579"/>
            <a:ext cx="10515600" cy="234725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br>
              <a:rPr lang="ru-RU" b="1" dirty="0"/>
            </a:br>
            <a:r>
              <a:rPr lang="ru-RU" sz="3600" b="1" dirty="0"/>
              <a:t>Интерактивный урок «Здоровое питание»</a:t>
            </a:r>
            <a:br>
              <a:rPr lang="ru-RU" sz="3600" b="1" dirty="0"/>
            </a:br>
            <a:br>
              <a:rPr lang="ru-RU" sz="3600" b="1" dirty="0"/>
            </a:br>
            <a:endParaRPr lang="ru-RU" sz="27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6FB016-83D6-EF4A-9CBE-D9EBDA603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8298"/>
            <a:ext cx="2209800" cy="15875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FDF3CAD-FE09-1E48-9962-54CC0167EF73}"/>
              </a:ext>
            </a:extLst>
          </p:cNvPr>
          <p:cNvSpPr/>
          <p:nvPr/>
        </p:nvSpPr>
        <p:spPr>
          <a:xfrm>
            <a:off x="5672033" y="5396435"/>
            <a:ext cx="635950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Урок находится в открытом доступе на РЭШ: </a:t>
            </a:r>
            <a:r>
              <a:rPr lang="en" dirty="0">
                <a:solidFill>
                  <a:srgbClr val="C00000"/>
                </a:solidFill>
                <a:hlinkClick r:id="rId4"/>
              </a:rPr>
              <a:t>https://resh.edu.ru/subject/lesson/7929/start/307518/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95E108-BE41-5440-A409-D2B17D157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62" y="1506755"/>
            <a:ext cx="5172717" cy="506441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2094977-ED84-9949-A584-CBD4DD616F86}"/>
              </a:ext>
            </a:extLst>
          </p:cNvPr>
          <p:cNvSpPr/>
          <p:nvPr/>
        </p:nvSpPr>
        <p:spPr>
          <a:xfrm>
            <a:off x="5672033" y="3334034"/>
            <a:ext cx="6359504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dk1"/>
                </a:solidFill>
                <a:latin typeface="+mj-lt"/>
              </a:rPr>
              <a:t>Цель урока — объяснить школьникам, что такое режим и рацион питания, почему важно их соблюдать; перечень пищевых веществ, необходимых человеку, а также калорийности тех или иных продуктов. </a:t>
            </a:r>
          </a:p>
          <a:p>
            <a:pPr algn="ctr"/>
            <a:r>
              <a:rPr lang="ru-RU" b="1" dirty="0">
                <a:solidFill>
                  <a:schemeClr val="dk1"/>
                </a:solidFill>
                <a:latin typeface="+mj-lt"/>
              </a:rPr>
              <a:t>В конце урока школьники могут проверить полученные знания с помощью интерактивных заданий.</a:t>
            </a:r>
          </a:p>
        </p:txBody>
      </p:sp>
    </p:spTree>
    <p:extLst>
      <p:ext uri="{BB962C8B-B14F-4D97-AF65-F5344CB8AC3E}">
        <p14:creationId xmlns:p14="http://schemas.microsoft.com/office/powerpoint/2010/main" val="375906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681F2-97C8-7F40-9628-4E26C56B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9313"/>
            <a:ext cx="10515600" cy="234725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br>
              <a:rPr lang="ru-RU" b="1" dirty="0">
                <a:latin typeface="+mn-lt"/>
              </a:rPr>
            </a:br>
            <a:r>
              <a:rPr lang="ru-RU" sz="2700" b="1" dirty="0">
                <a:latin typeface="+mn-lt"/>
              </a:rPr>
              <a:t>Издательство «Просвещение»</a:t>
            </a:r>
            <a:br>
              <a:rPr lang="ru-RU" sz="2700" b="1" dirty="0">
                <a:latin typeface="+mn-lt"/>
              </a:rPr>
            </a:br>
            <a:r>
              <a:rPr lang="ru-RU" sz="2700" b="1" dirty="0">
                <a:latin typeface="+mn-lt"/>
              </a:rPr>
              <a:t>Образовательная программа и методические материалы</a:t>
            </a:r>
            <a:br>
              <a:rPr lang="ru-RU" sz="2700" b="1" dirty="0">
                <a:latin typeface="+mn-lt"/>
              </a:rPr>
            </a:br>
            <a:r>
              <a:rPr lang="ru-RU" sz="2000" i="1" dirty="0">
                <a:latin typeface="+mn-lt"/>
              </a:rPr>
              <a:t>Под редакцией академика РАН Г. Г. Онищенко</a:t>
            </a:r>
            <a:br>
              <a:rPr lang="ru-RU" sz="2000" i="1" dirty="0">
                <a:latin typeface="+mn-lt"/>
              </a:rPr>
            </a:br>
            <a:br>
              <a:rPr lang="ru-RU" sz="2700" b="1" dirty="0">
                <a:latin typeface="+mn-lt"/>
              </a:rPr>
            </a:br>
            <a:r>
              <a:rPr lang="ru-RU" sz="3600" b="1" dirty="0">
                <a:latin typeface="+mn-lt"/>
              </a:rPr>
              <a:t> ЗДОРОВО БЫТЬ ЗДОРОВЫМ</a:t>
            </a:r>
            <a:br>
              <a:rPr lang="ru-RU" sz="3600" b="1" dirty="0">
                <a:latin typeface="+mn-lt"/>
              </a:rPr>
            </a:br>
            <a:endParaRPr lang="ru-RU" i="1" dirty="0"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1F9188-0263-EC46-9AA1-938BC88B8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83" y="2177940"/>
            <a:ext cx="5163099" cy="329313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1D012D0-28A4-544C-A698-A4C28D58004E}"/>
              </a:ext>
            </a:extLst>
          </p:cNvPr>
          <p:cNvSpPr/>
          <p:nvPr/>
        </p:nvSpPr>
        <p:spPr>
          <a:xfrm>
            <a:off x="5822023" y="2651281"/>
            <a:ext cx="6096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i="0" u="none" strike="noStrike" dirty="0">
                <a:solidFill>
                  <a:srgbClr val="333333"/>
                </a:solidFill>
                <a:effectLst/>
              </a:rPr>
              <a:t>Учебные пособия для обучающихся в 1–4, 5–6, 7–9, 10–11 классах и книга для чтения «</a:t>
            </a:r>
            <a:r>
              <a:rPr lang="ru-RU" b="1" i="0" u="none" strike="noStrike" dirty="0" err="1">
                <a:solidFill>
                  <a:srgbClr val="333333"/>
                </a:solidFill>
                <a:effectLst/>
              </a:rPr>
              <a:t>Неболейка</a:t>
            </a:r>
            <a:r>
              <a:rPr lang="ru-RU" b="1" i="0" u="none" strike="noStrike" dirty="0">
                <a:solidFill>
                  <a:srgbClr val="333333"/>
                </a:solidFill>
                <a:effectLst/>
              </a:rPr>
              <a:t>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910E24-A4D2-CF4C-B071-E9886363AD0F}"/>
              </a:ext>
            </a:extLst>
          </p:cNvPr>
          <p:cNvSpPr/>
          <p:nvPr/>
        </p:nvSpPr>
        <p:spPr>
          <a:xfrm>
            <a:off x="5822023" y="3429341"/>
            <a:ext cx="6096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i="0" u="none" strike="noStrike" dirty="0">
                <a:solidFill>
                  <a:srgbClr val="333333"/>
                </a:solidFill>
                <a:effectLst/>
              </a:rPr>
              <a:t>Комплекты методических материалов для каждой возрастной группы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F570B8-CB88-4340-A2F7-A79AC1825B7C}"/>
              </a:ext>
            </a:extLst>
          </p:cNvPr>
          <p:cNvSpPr/>
          <p:nvPr/>
        </p:nvSpPr>
        <p:spPr>
          <a:xfrm>
            <a:off x="92064" y="6475007"/>
            <a:ext cx="7129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Методические материалы доступны здесь: </a:t>
            </a:r>
            <a:r>
              <a:rPr lang="ru-RU" dirty="0">
                <a:solidFill>
                  <a:srgbClr val="C00000"/>
                </a:solidFill>
                <a:hlinkClick r:id="rId3"/>
              </a:rPr>
              <a:t>https://prosv.ru/static/zozh/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74B78D1-82D5-974B-9756-B68A17D26EF2}"/>
              </a:ext>
            </a:extLst>
          </p:cNvPr>
          <p:cNvSpPr/>
          <p:nvPr/>
        </p:nvSpPr>
        <p:spPr>
          <a:xfrm>
            <a:off x="5822023" y="2177940"/>
            <a:ext cx="609600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i="0" u="none" strike="noStrike" dirty="0">
                <a:solidFill>
                  <a:srgbClr val="333333"/>
                </a:solidFill>
                <a:effectLst/>
              </a:rPr>
              <a:t>Примерная программа курса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6732AF8-6AB2-9E48-90DD-CDD9E80EDE3C}"/>
              </a:ext>
            </a:extLst>
          </p:cNvPr>
          <p:cNvSpPr/>
          <p:nvPr/>
        </p:nvSpPr>
        <p:spPr>
          <a:xfrm>
            <a:off x="5822023" y="4713472"/>
            <a:ext cx="6096000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/>
              <a:t>Программа повышения квалификации учителей по проведению курса внеурочной деятельности «Здорово быть здоровым</a:t>
            </a:r>
            <a:endParaRPr lang="ru-RU" b="1" i="0" u="none" strike="noStrike" dirty="0">
              <a:solidFill>
                <a:srgbClr val="333333"/>
              </a:solidFill>
              <a:effectLst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DB72AD9-B318-7942-8367-4B6E4AE447A8}"/>
              </a:ext>
            </a:extLst>
          </p:cNvPr>
          <p:cNvSpPr/>
          <p:nvPr/>
        </p:nvSpPr>
        <p:spPr>
          <a:xfrm>
            <a:off x="5822023" y="4202472"/>
            <a:ext cx="609600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i="0" u="none" strike="noStrike" dirty="0">
                <a:solidFill>
                  <a:srgbClr val="333333"/>
                </a:solidFill>
                <a:effectLst/>
              </a:rPr>
              <a:t>Программа внеурочной деятельности</a:t>
            </a:r>
            <a:endParaRPr lang="ru-RU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49A1E17-4750-AB4B-AD7B-35849BD3D7ED}"/>
              </a:ext>
            </a:extLst>
          </p:cNvPr>
          <p:cNvSpPr/>
          <p:nvPr/>
        </p:nvSpPr>
        <p:spPr>
          <a:xfrm>
            <a:off x="5822023" y="5788744"/>
            <a:ext cx="609600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/>
              <a:t>Разделы по питанию разработаны </a:t>
            </a:r>
          </a:p>
          <a:p>
            <a:pPr algn="ctr"/>
            <a:r>
              <a:rPr lang="ru-RU" b="1" dirty="0"/>
              <a:t>ФГБУН «ФИЦ питания и биотехнологии»</a:t>
            </a:r>
            <a:endParaRPr lang="ru-RU" b="1" i="0" u="none" strike="noStrike" dirty="0">
              <a:solidFill>
                <a:srgbClr val="33333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7093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2681F2-97C8-7F40-9628-4E26C56B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9313"/>
            <a:ext cx="10515600" cy="234725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br>
              <a:rPr lang="ru-RU" b="1" dirty="0">
                <a:latin typeface="+mn-lt"/>
              </a:rPr>
            </a:br>
            <a:r>
              <a:rPr lang="ru-RU" sz="2700" b="1" dirty="0">
                <a:latin typeface="+mn-lt"/>
              </a:rPr>
              <a:t>Издательство «Просвещение»</a:t>
            </a:r>
            <a:br>
              <a:rPr lang="en-US" sz="2700" b="1" dirty="0">
                <a:latin typeface="+mn-lt"/>
              </a:rPr>
            </a:br>
            <a:br>
              <a:rPr lang="ru-RU" sz="2700" b="1" dirty="0">
                <a:latin typeface="+mn-lt"/>
              </a:rPr>
            </a:br>
            <a:r>
              <a:rPr lang="ru-RU" sz="3100" b="1" dirty="0">
                <a:latin typeface="+mn-lt"/>
              </a:rPr>
              <a:t>Энциклопедия для родителей и детей разных возрастных групп </a:t>
            </a:r>
            <a:br>
              <a:rPr lang="ru-RU" sz="3100" b="1" dirty="0">
                <a:latin typeface="+mn-lt"/>
              </a:rPr>
            </a:br>
            <a:br>
              <a:rPr lang="ru-RU" sz="2700" b="1" dirty="0">
                <a:latin typeface="+mn-lt"/>
              </a:rPr>
            </a:br>
            <a:r>
              <a:rPr lang="ru-RU" sz="2000" i="1" dirty="0">
                <a:latin typeface="+mn-lt"/>
              </a:rPr>
              <a:t>Под редакцией академиков РАН Г. Г. Онищенко и В.А. </a:t>
            </a:r>
            <a:r>
              <a:rPr lang="ru-RU" sz="2000" i="1" dirty="0" err="1">
                <a:latin typeface="+mn-lt"/>
              </a:rPr>
              <a:t>Тутельяна</a:t>
            </a:r>
            <a:br>
              <a:rPr lang="ru-RU" sz="2000" i="1" dirty="0">
                <a:latin typeface="+mn-lt"/>
              </a:rPr>
            </a:br>
            <a:endParaRPr lang="ru-RU" i="1" dirty="0">
              <a:latin typeface="+mn-l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49A1E17-4750-AB4B-AD7B-35849BD3D7ED}"/>
              </a:ext>
            </a:extLst>
          </p:cNvPr>
          <p:cNvSpPr/>
          <p:nvPr/>
        </p:nvSpPr>
        <p:spPr>
          <a:xfrm>
            <a:off x="202426" y="6111909"/>
            <a:ext cx="1171559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Авторы – научные сотрудники  ФГБУН «ФИЦ питания и биотехнологии»</a:t>
            </a:r>
            <a:endParaRPr lang="ru-RU" b="1" i="0" u="none" strike="noStrike" dirty="0">
              <a:solidFill>
                <a:srgbClr val="333333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26" y="2695904"/>
            <a:ext cx="2247584" cy="298330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Группа 15"/>
          <p:cNvGrpSpPr/>
          <p:nvPr/>
        </p:nvGrpSpPr>
        <p:grpSpPr>
          <a:xfrm>
            <a:off x="2859939" y="2695903"/>
            <a:ext cx="8957446" cy="2983305"/>
            <a:chOff x="2859939" y="2695903"/>
            <a:chExt cx="8957446" cy="298330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59939" y="2695903"/>
              <a:ext cx="2266984" cy="2983304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19131" y="2695903"/>
              <a:ext cx="2244279" cy="2983304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63410" y="2695904"/>
              <a:ext cx="2214202" cy="2983304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577612" y="2695903"/>
              <a:ext cx="2239773" cy="2983304"/>
            </a:xfrm>
            <a:prstGeom prst="rect">
              <a:avLst/>
            </a:prstGeom>
            <a:noFill/>
            <a:ln w="9525">
              <a:solidFill>
                <a:srgbClr val="002060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7093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2" y="171450"/>
            <a:ext cx="11382375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410</Words>
  <Application>Microsoft Macintosh PowerPoint</Application>
  <PresentationFormat>Широкоэкранный</PresentationFormat>
  <Paragraphs>43</Paragraphs>
  <Slides>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Образовательные программы в области здорового питания:   рекомендованные методические материалы и ресурсы</vt:lpstr>
      <vt:lpstr>Федеральный проект  «Укрепление общественного здоровья»  нацпроекта «Демография»</vt:lpstr>
      <vt:lpstr>Презентация PowerPoint</vt:lpstr>
      <vt:lpstr>Презентация PowerPoint</vt:lpstr>
      <vt:lpstr> Интерактивный урок «Здоровое питание»  </vt:lpstr>
      <vt:lpstr> Издательство «Просвещение» Образовательная программа и методические материалы Под редакцией академика РАН Г. Г. Онищенко   ЗДОРОВО БЫТЬ ЗДОРОВЫМ </vt:lpstr>
      <vt:lpstr> Издательство «Просвещение»  Энциклопедия для родителей и детей разных возрастных групп   Под редакцией академиков РАН Г. Г. Онищенко и В.А. Тутельяна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Образовательные программы для детей в области здорового питания:   рекомендованные методические материалы и ресурсы</dc:title>
  <dc:creator>Smirnova Elena</dc:creator>
  <cp:lastModifiedBy>Yury Chernykh</cp:lastModifiedBy>
  <cp:revision>29</cp:revision>
  <dcterms:created xsi:type="dcterms:W3CDTF">2021-05-12T05:00:39Z</dcterms:created>
  <dcterms:modified xsi:type="dcterms:W3CDTF">2023-05-12T15:47:28Z</dcterms:modified>
</cp:coreProperties>
</file>